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69" r:id="rId4"/>
    <p:sldId id="259" r:id="rId5"/>
    <p:sldId id="260" r:id="rId6"/>
    <p:sldId id="257" r:id="rId7"/>
    <p:sldId id="261" r:id="rId8"/>
    <p:sldId id="270" r:id="rId9"/>
    <p:sldId id="266" r:id="rId10"/>
    <p:sldId id="262" r:id="rId11"/>
    <p:sldId id="263" r:id="rId12"/>
    <p:sldId id="264" r:id="rId13"/>
    <p:sldId id="265" r:id="rId14"/>
    <p:sldId id="267" r:id="rId15"/>
    <p:sldId id="268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84" d="100"/>
          <a:sy n="84" d="100"/>
        </p:scale>
        <p:origin x="58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18FB93-0E61-4D6E-B21D-789EA90F8E78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E4B06B-859F-48E8-9620-14BB098F8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794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C7EF2-EE7D-414D-99BF-7DC8FD7265A3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07F5B-F82D-4F49-8FE3-4DAA58FF50E0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10C8D-45FB-4D6C-8F51-D7E1B9316DDF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C93D7-C080-4B1D-917A-37BD25CE6663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91017-ECC0-4837-AC11-7290BAF1227A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43A3B-20C7-4D2D-A9B5-8B79409631A0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5584C-E2E2-4B5C-9AB4-6D2660220594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D2553-70C1-4B44-A54A-12EBA7C1B3EF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2FDA7-C6B8-4383-BE0F-F6FA0E92AC16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A34BF-A337-4B2E-A6F2-DAC2F70D36BE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006FB-D0B8-4C68-80E6-FE39E949BDC5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2E986-24EF-4A93-958A-59BF41CCC17D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9D738-3AEE-422D-83DD-A9D7EA6EB6ED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186FD-88A1-433F-AA63-B95584571529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34E52-6AA2-4CB4-BF12-E9B635BBAAB3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BE476-1D66-4246-A04D-187EE3DB2678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52648-F6D4-470A-8CB5-22D0B1A45F5B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Implementing AES in Software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948829"/>
            <a:ext cx="8915399" cy="1126283"/>
          </a:xfrm>
        </p:spPr>
        <p:txBody>
          <a:bodyPr/>
          <a:lstStyle/>
          <a:p>
            <a:r>
              <a:rPr lang="en-US" dirty="0"/>
              <a:t>Presenter: </a:t>
            </a:r>
            <a:r>
              <a:rPr lang="en-US" dirty="0" err="1"/>
              <a:t>Najmeh</a:t>
            </a:r>
            <a:r>
              <a:rPr lang="en-US" dirty="0"/>
              <a:t> Nazari</a:t>
            </a:r>
          </a:p>
          <a:p>
            <a:r>
              <a:rPr lang="en-US" dirty="0"/>
              <a:t>Supervisor: Dr. </a:t>
            </a:r>
            <a:r>
              <a:rPr lang="en-US" dirty="0" err="1"/>
              <a:t>Houman</a:t>
            </a:r>
            <a:r>
              <a:rPr lang="en-US" dirty="0"/>
              <a:t> </a:t>
            </a:r>
            <a:r>
              <a:rPr lang="en-US" dirty="0" err="1"/>
              <a:t>Homayoun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25" y="981075"/>
            <a:ext cx="2514600" cy="19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19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XOR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r>
              <a:rPr lang="en-US" sz="2000" dirty="0"/>
              <a:t>Byte Sub</a:t>
            </a:r>
          </a:p>
          <a:p>
            <a:r>
              <a:rPr lang="en-US" sz="2000" dirty="0" err="1"/>
              <a:t>ShiftRows</a:t>
            </a:r>
            <a:endParaRPr lang="en-US" sz="2000" dirty="0"/>
          </a:p>
          <a:p>
            <a:r>
              <a:rPr lang="en-US" sz="2000" dirty="0" err="1"/>
              <a:t>MixColumns</a:t>
            </a:r>
            <a:endParaRPr lang="en-US" sz="2000" dirty="0"/>
          </a:p>
          <a:p>
            <a:r>
              <a:rPr lang="en-US" sz="2000" dirty="0"/>
              <a:t>Add round key</a:t>
            </a:r>
          </a:p>
        </p:txBody>
      </p:sp>
      <p:sp>
        <p:nvSpPr>
          <p:cNvPr id="5" name="Right Brace 4"/>
          <p:cNvSpPr/>
          <p:nvPr/>
        </p:nvSpPr>
        <p:spPr>
          <a:xfrm>
            <a:off x="4895849" y="3857625"/>
            <a:ext cx="419100" cy="657225"/>
          </a:xfrm>
          <a:prstGeom prst="rightBrac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419725" y="3373993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Substitution</a:t>
            </a:r>
          </a:p>
        </p:txBody>
      </p:sp>
      <p:sp>
        <p:nvSpPr>
          <p:cNvPr id="8" name="Right Brace 7"/>
          <p:cNvSpPr/>
          <p:nvPr/>
        </p:nvSpPr>
        <p:spPr>
          <a:xfrm>
            <a:off x="4891085" y="3382447"/>
            <a:ext cx="352425" cy="360878"/>
          </a:xfrm>
          <a:prstGeom prst="rightBrac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496488" y="4013127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Permutation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9" y="2519588"/>
            <a:ext cx="972320" cy="746528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616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ByteSub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1-byte S box</a:t>
            </a:r>
          </a:p>
          <a:p>
            <a:pPr lvl="1"/>
            <a:r>
              <a:rPr lang="en-US" dirty="0"/>
              <a:t>256 byte table</a:t>
            </a:r>
          </a:p>
          <a:p>
            <a:pPr lvl="1"/>
            <a:r>
              <a:rPr lang="en-US" dirty="0"/>
              <a:t>Can be implemented by LUT(</a:t>
            </a:r>
            <a:r>
              <a:rPr lang="en-US" dirty="0" err="1"/>
              <a:t>LookUpTable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830" y="3519885"/>
            <a:ext cx="5745385" cy="261993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022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Row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320" y="2402145"/>
            <a:ext cx="7025380" cy="324053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795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 Column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560" y="1761543"/>
            <a:ext cx="8188007" cy="452173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579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size/performance tradeoff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503" y="1948342"/>
            <a:ext cx="8655659" cy="414813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904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AES in 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AES instruction in Intel </a:t>
            </a:r>
            <a:r>
              <a:rPr lang="en-US" dirty="0" err="1"/>
              <a:t>Westmere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128 bit registers: xmm1 = state, xmm2 = round key</a:t>
            </a:r>
          </a:p>
          <a:p>
            <a:pPr lvl="1"/>
            <a:r>
              <a:rPr lang="en-US" dirty="0" err="1"/>
              <a:t>aesenc</a:t>
            </a:r>
            <a:r>
              <a:rPr lang="en-US" dirty="0"/>
              <a:t> : one round of AES</a:t>
            </a:r>
          </a:p>
          <a:p>
            <a:pPr lvl="2"/>
            <a:r>
              <a:rPr lang="en-US" dirty="0"/>
              <a:t>9 </a:t>
            </a:r>
          </a:p>
          <a:p>
            <a:pPr lvl="1"/>
            <a:r>
              <a:rPr lang="en-US" dirty="0" err="1"/>
              <a:t>aesenclast</a:t>
            </a:r>
            <a:r>
              <a:rPr lang="en-US" dirty="0"/>
              <a:t> : the last round of AES</a:t>
            </a:r>
          </a:p>
          <a:p>
            <a:pPr lvl="2"/>
            <a:r>
              <a:rPr lang="en-US" dirty="0"/>
              <a:t>Without </a:t>
            </a:r>
            <a:r>
              <a:rPr lang="en-US" dirty="0" err="1"/>
              <a:t>columnMix</a:t>
            </a:r>
            <a:endParaRPr lang="en-US" dirty="0"/>
          </a:p>
          <a:p>
            <a:pPr marL="457200" lvl="1" indent="0">
              <a:buNone/>
            </a:pPr>
            <a:r>
              <a:rPr lang="en-US" b="1" dirty="0" err="1">
                <a:solidFill>
                  <a:srgbClr val="002060"/>
                </a:solidFill>
              </a:rPr>
              <a:t>aesenc</a:t>
            </a:r>
            <a:r>
              <a:rPr lang="en-US" b="1" dirty="0">
                <a:solidFill>
                  <a:srgbClr val="002060"/>
                </a:solidFill>
              </a:rPr>
              <a:t> xmm1, xmm2;  </a:t>
            </a:r>
            <a:r>
              <a:rPr lang="en-US" dirty="0">
                <a:solidFill>
                  <a:srgbClr val="92D050"/>
                </a:solidFill>
              </a:rPr>
              <a:t>//puts result on xmm1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14 × speed-up over OpenSSL on </a:t>
            </a:r>
            <a:r>
              <a:rPr lang="en-US" dirty="0" err="1"/>
              <a:t>samehardware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393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AES </a:t>
            </a:r>
            <a:r>
              <a:rPr lang="en-US" dirty="0" err="1"/>
              <a:t>Psudo</a:t>
            </a:r>
            <a:r>
              <a:rPr lang="en-US" dirty="0"/>
              <a:t>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38775" y="6139822"/>
            <a:ext cx="4019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 can find details in document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3234505" y="1905000"/>
            <a:ext cx="6223820" cy="390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06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student must write a code that can perform AES-128 on an input string and write the result in a file.</a:t>
            </a:r>
          </a:p>
          <a:p>
            <a:r>
              <a:rPr lang="en-US" dirty="0"/>
              <a:t>The template file is provided in the lab_2 directory. Template file can read the key from a file. </a:t>
            </a:r>
          </a:p>
          <a:p>
            <a:r>
              <a:rPr lang="en-US" dirty="0"/>
              <a:t>Students must Implement the </a:t>
            </a:r>
            <a:r>
              <a:rPr lang="en-US" dirty="0" err="1"/>
              <a:t>Mixcolumns</a:t>
            </a:r>
            <a:r>
              <a:rPr lang="en-US" dirty="0"/>
              <a:t>() in two ways (lookup table, and function) and compare the speedup of the AES. </a:t>
            </a:r>
          </a:p>
          <a:p>
            <a:r>
              <a:rPr lang="en-US" dirty="0"/>
              <a:t>They can follow Lab_1 instruction to upload the template files in </a:t>
            </a:r>
            <a:r>
              <a:rPr lang="en-US" dirty="0" err="1"/>
              <a:t>Jupyter</a:t>
            </a:r>
            <a:r>
              <a:rPr lang="en-US" dirty="0"/>
              <a:t> environment and then follow these instructions to compile and run their program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206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open a terminal: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6887B7-B4BB-4BF9-A517-7A15BBC4C28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45" y="3204141"/>
            <a:ext cx="3373907" cy="213213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0947A4A1-38FD-4044-86DE-0A3B468963F9}"/>
              </a:ext>
            </a:extLst>
          </p:cNvPr>
          <p:cNvSpPr/>
          <p:nvPr/>
        </p:nvSpPr>
        <p:spPr>
          <a:xfrm>
            <a:off x="2092657" y="2758847"/>
            <a:ext cx="373038" cy="322997"/>
          </a:xfrm>
          <a:prstGeom prst="hexagon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2A7866D4-6102-4553-A664-FDCC314F379C}"/>
              </a:ext>
            </a:extLst>
          </p:cNvPr>
          <p:cNvSpPr/>
          <p:nvPr/>
        </p:nvSpPr>
        <p:spPr>
          <a:xfrm>
            <a:off x="5821114" y="2703980"/>
            <a:ext cx="373038" cy="322997"/>
          </a:xfrm>
          <a:prstGeom prst="hexagon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B02F0A-C26D-4478-944A-306E0748766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535" y="3198454"/>
            <a:ext cx="3452196" cy="213782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Hexagon 9">
            <a:extLst>
              <a:ext uri="{FF2B5EF4-FFF2-40B4-BE49-F238E27FC236}">
                <a16:creationId xmlns:a16="http://schemas.microsoft.com/office/drawing/2014/main" id="{F257A1F2-886F-4CBB-A237-76B55D8E9A7E}"/>
              </a:ext>
            </a:extLst>
          </p:cNvPr>
          <p:cNvSpPr/>
          <p:nvPr/>
        </p:nvSpPr>
        <p:spPr>
          <a:xfrm>
            <a:off x="9471890" y="2749197"/>
            <a:ext cx="373038" cy="322997"/>
          </a:xfrm>
          <a:prstGeom prst="hexagon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725A4D-98AA-4AB1-8A8D-E075ED91389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16621" y="3198454"/>
            <a:ext cx="3788775" cy="213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81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478507"/>
            <a:ext cx="8915400" cy="3777622"/>
          </a:xfrm>
        </p:spPr>
        <p:txBody>
          <a:bodyPr/>
          <a:lstStyle/>
          <a:p>
            <a:r>
              <a:rPr lang="en-US" dirty="0"/>
              <a:t>How to compile the code and create the executable output: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0947A4A1-38FD-4044-86DE-0A3B468963F9}"/>
              </a:ext>
            </a:extLst>
          </p:cNvPr>
          <p:cNvSpPr/>
          <p:nvPr/>
        </p:nvSpPr>
        <p:spPr>
          <a:xfrm>
            <a:off x="2092657" y="2103754"/>
            <a:ext cx="373038" cy="322997"/>
          </a:xfrm>
          <a:prstGeom prst="hexagon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2A7866D4-6102-4553-A664-FDCC314F379C}"/>
              </a:ext>
            </a:extLst>
          </p:cNvPr>
          <p:cNvSpPr/>
          <p:nvPr/>
        </p:nvSpPr>
        <p:spPr>
          <a:xfrm>
            <a:off x="2092657" y="2959565"/>
            <a:ext cx="373038" cy="322997"/>
          </a:xfrm>
          <a:prstGeom prst="hexagon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F257A1F2-886F-4CBB-A237-76B55D8E9A7E}"/>
              </a:ext>
            </a:extLst>
          </p:cNvPr>
          <p:cNvSpPr/>
          <p:nvPr/>
        </p:nvSpPr>
        <p:spPr>
          <a:xfrm>
            <a:off x="1967897" y="5094630"/>
            <a:ext cx="373038" cy="322997"/>
          </a:xfrm>
          <a:prstGeom prst="hexagon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5D676A-F807-4361-81F2-A8DB653E1233}"/>
              </a:ext>
            </a:extLst>
          </p:cNvPr>
          <p:cNvSpPr txBox="1"/>
          <p:nvPr/>
        </p:nvSpPr>
        <p:spPr>
          <a:xfrm>
            <a:off x="2668481" y="2907233"/>
            <a:ext cx="7506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$ </a:t>
            </a:r>
            <a:r>
              <a:rPr lang="en-US" dirty="0" err="1"/>
              <a:t>dpcpp</a:t>
            </a:r>
            <a:r>
              <a:rPr lang="en-US" dirty="0"/>
              <a:t> &lt;name of file to be compiled&gt; -o &lt;name of output file&gt;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4D446C-F52A-4B6B-B38F-237D89AF95CC}"/>
              </a:ext>
            </a:extLst>
          </p:cNvPr>
          <p:cNvSpPr/>
          <p:nvPr/>
        </p:nvSpPr>
        <p:spPr>
          <a:xfrm>
            <a:off x="2752298" y="2103585"/>
            <a:ext cx="67195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Similar to Linux environment, got to AES directory. Then run following command: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7CA85FD-6E84-43EB-82A5-3C08918D81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27601" y="3329185"/>
            <a:ext cx="5118100" cy="14916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B116C0C-F181-4E8B-97E7-4D6C63EEA7B1}"/>
              </a:ext>
            </a:extLst>
          </p:cNvPr>
          <p:cNvSpPr/>
          <p:nvPr/>
        </p:nvSpPr>
        <p:spPr>
          <a:xfrm>
            <a:off x="2589212" y="5094630"/>
            <a:ext cx="6043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run the executable output with following command: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F2D916-E6B9-43D4-B1F5-68F8E083D493}"/>
              </a:ext>
            </a:extLst>
          </p:cNvPr>
          <p:cNvSpPr/>
          <p:nvPr/>
        </p:nvSpPr>
        <p:spPr>
          <a:xfrm>
            <a:off x="8792330" y="5094630"/>
            <a:ext cx="1216167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$ ./encrypt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977D95D-F8A0-404C-B33D-2BEC3B6579D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78488" y="5548551"/>
            <a:ext cx="3616325" cy="11239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03046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</a:t>
            </a:r>
          </a:p>
          <a:p>
            <a:pPr lvl="1"/>
            <a:r>
              <a:rPr lang="en-US" dirty="0"/>
              <a:t>How to understand a problem from its high-level description</a:t>
            </a:r>
          </a:p>
          <a:p>
            <a:pPr lvl="1"/>
            <a:r>
              <a:rPr lang="en-US" dirty="0"/>
              <a:t>How to convert the solution (algorithm) of the problem into a workload for computer to solve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1385" y="738341"/>
            <a:ext cx="2583227" cy="14812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351" y="4022411"/>
            <a:ext cx="3996960" cy="200105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01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478507"/>
            <a:ext cx="8915400" cy="3777622"/>
          </a:xfrm>
        </p:spPr>
        <p:txBody>
          <a:bodyPr/>
          <a:lstStyle/>
          <a:p>
            <a:r>
              <a:rPr lang="en-US" dirty="0"/>
              <a:t>We will </a:t>
            </a:r>
            <a:r>
              <a:rPr lang="en-US"/>
              <a:t>provide an </a:t>
            </a:r>
            <a:r>
              <a:rPr lang="en-US" dirty="0"/>
              <a:t>executable decrypt file to check if your encryption is correct!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E33BF23-565D-44A4-BE2C-7F2DA4C3B5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89362" y="2339552"/>
            <a:ext cx="4767666" cy="27489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38422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09"/>
            <a:ext cx="8911687" cy="4611567"/>
          </a:xfrm>
        </p:spPr>
        <p:txBody>
          <a:bodyPr/>
          <a:lstStyle/>
          <a:p>
            <a:pPr algn="ctr"/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b="1" dirty="0"/>
              <a:t>Thank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888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Writing a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Understand the problem (Defining the Problem)</a:t>
            </a:r>
          </a:p>
          <a:p>
            <a:pPr lvl="0"/>
            <a:r>
              <a:rPr lang="en-US" dirty="0"/>
              <a:t>Design a solution</a:t>
            </a:r>
          </a:p>
          <a:p>
            <a:pPr lvl="0"/>
            <a:r>
              <a:rPr lang="en-US" dirty="0"/>
              <a:t>Draw a flow chart or Write pseudo-code</a:t>
            </a:r>
          </a:p>
          <a:p>
            <a:pPr lvl="0"/>
            <a:r>
              <a:rPr lang="en-US" dirty="0"/>
              <a:t>Write code</a:t>
            </a:r>
          </a:p>
          <a:p>
            <a:pPr lvl="0"/>
            <a:r>
              <a:rPr lang="en-US" dirty="0"/>
              <a:t>Test and debug</a:t>
            </a:r>
          </a:p>
          <a:p>
            <a:pPr lvl="0"/>
            <a:r>
              <a:rPr lang="en-US" dirty="0"/>
              <a:t>Release program</a:t>
            </a:r>
          </a:p>
          <a:p>
            <a:pPr lvl="0"/>
            <a:r>
              <a:rPr lang="en-US" dirty="0"/>
              <a:t>Iterate the steps for the next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0586" y="2541273"/>
            <a:ext cx="3340426" cy="225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656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 Encryption Standard (AES)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AES is a popular cipher: a method or process used to change raw information (usually human readable) into something that cannot be read. </a:t>
            </a:r>
            <a:r>
              <a:rPr lang="en-US" dirty="0">
                <a:solidFill>
                  <a:srgbClr val="002060"/>
                </a:solidFill>
              </a:rPr>
              <a:t>(Encryption)</a:t>
            </a:r>
          </a:p>
          <a:p>
            <a:pPr lvl="1"/>
            <a:r>
              <a:rPr lang="en-US" dirty="0"/>
              <a:t>uses a known, external piece of information </a:t>
            </a:r>
            <a:r>
              <a:rPr lang="en-US" dirty="0">
                <a:solidFill>
                  <a:srgbClr val="002060"/>
                </a:solidFill>
              </a:rPr>
              <a:t>(key), </a:t>
            </a:r>
            <a:r>
              <a:rPr lang="en-US" dirty="0"/>
              <a:t>to uniquely change the data. </a:t>
            </a:r>
          </a:p>
          <a:p>
            <a:r>
              <a:rPr lang="en-US" dirty="0"/>
              <a:t>Reversible: it can be applied again to put the information back into its original form </a:t>
            </a:r>
            <a:r>
              <a:rPr lang="en-US" dirty="0">
                <a:solidFill>
                  <a:srgbClr val="002060"/>
                </a:solidFill>
              </a:rPr>
              <a:t>(Decryption)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5" y="4914627"/>
            <a:ext cx="3338512" cy="159094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193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AES includes three block ciphers :</a:t>
            </a:r>
          </a:p>
          <a:p>
            <a:pPr marL="0" indent="0">
              <a:buNone/>
            </a:pPr>
            <a:r>
              <a:rPr lang="en-US" dirty="0"/>
              <a:t>	         AES-128: Confidential</a:t>
            </a:r>
          </a:p>
          <a:p>
            <a:pPr marL="0" indent="0">
              <a:buNone/>
            </a:pPr>
            <a:r>
              <a:rPr lang="en-US" dirty="0"/>
              <a:t>                AES-192: Secret</a:t>
            </a:r>
          </a:p>
          <a:p>
            <a:pPr marL="0" indent="0">
              <a:buNone/>
            </a:pPr>
            <a:r>
              <a:rPr lang="en-US" dirty="0"/>
              <a:t>                AES-256: Top Secret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Block Size :128 bit = 16 byte</a:t>
            </a:r>
          </a:p>
          <a:p>
            <a:pPr lvl="1"/>
            <a:r>
              <a:rPr lang="en-US" dirty="0"/>
              <a:t> Each cipher encrypts and decrypts data in blocks of 128 bits</a:t>
            </a:r>
          </a:p>
        </p:txBody>
      </p:sp>
      <p:sp>
        <p:nvSpPr>
          <p:cNvPr id="4" name="Down Arrow 3"/>
          <p:cNvSpPr/>
          <p:nvPr/>
        </p:nvSpPr>
        <p:spPr>
          <a:xfrm>
            <a:off x="7697039" y="2672886"/>
            <a:ext cx="287594" cy="840658"/>
          </a:xfrm>
          <a:prstGeom prst="down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840836" y="3359655"/>
            <a:ext cx="1584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The most secure</a:t>
            </a:r>
          </a:p>
        </p:txBody>
      </p:sp>
      <p:sp>
        <p:nvSpPr>
          <p:cNvPr id="6" name="Up Arrow 5"/>
          <p:cNvSpPr/>
          <p:nvPr/>
        </p:nvSpPr>
        <p:spPr>
          <a:xfrm>
            <a:off x="9306241" y="2672886"/>
            <a:ext cx="294968" cy="840658"/>
          </a:xfrm>
          <a:prstGeom prst="up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781545" y="2584088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Fastest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06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AES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942" y="1957033"/>
            <a:ext cx="7363362" cy="449538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665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Substitution-Permutation Network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703" y="3252787"/>
            <a:ext cx="5716810" cy="24812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62425" y="5768976"/>
            <a:ext cx="590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Subs.</a:t>
            </a:r>
          </a:p>
          <a:p>
            <a:r>
              <a:rPr lang="en-US" sz="1200" b="1" dirty="0"/>
              <a:t>layer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19625" y="2987028"/>
            <a:ext cx="714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Perm.</a:t>
            </a:r>
          </a:p>
          <a:p>
            <a:r>
              <a:rPr lang="en-US" sz="1200" b="1" dirty="0"/>
              <a:t>layer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0688" y="5799487"/>
            <a:ext cx="1802825" cy="280028"/>
          </a:xfrm>
          <a:prstGeom prst="rect">
            <a:avLst/>
          </a:prstGeom>
        </p:spPr>
      </p:pic>
      <p:sp>
        <p:nvSpPr>
          <p:cNvPr id="10" name="Flowchart: Alternate Process 9"/>
          <p:cNvSpPr/>
          <p:nvPr/>
        </p:nvSpPr>
        <p:spPr>
          <a:xfrm>
            <a:off x="3676649" y="3371849"/>
            <a:ext cx="1419226" cy="2427637"/>
          </a:xfrm>
          <a:prstGeom prst="flowChartAlternateProcess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933825" y="2818735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5"/>
                </a:solidFill>
              </a:rPr>
              <a:t>Round</a:t>
            </a:r>
            <a:endParaRPr lang="en-US" sz="1200" b="1" dirty="0">
              <a:solidFill>
                <a:schemeClr val="accent5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99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is divided into blocks</a:t>
            </a:r>
          </a:p>
          <a:p>
            <a:pPr lvl="1"/>
            <a:r>
              <a:rPr lang="en-US" dirty="0"/>
              <a:t>128-bits(four-by-four column of sixteen bytes )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B0F0"/>
                </a:solidFill>
              </a:rPr>
              <a:t>Example: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2060"/>
                </a:solidFill>
              </a:rPr>
              <a:t>      “buy me some potato chips please” </a:t>
            </a:r>
          </a:p>
          <a:p>
            <a:pPr marL="457200" lvl="1" indent="0">
              <a:buNone/>
            </a:pPr>
            <a:endParaRPr lang="en-US" dirty="0">
              <a:solidFill>
                <a:srgbClr val="002060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rgbClr val="002060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rgbClr val="002060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rgbClr val="002060"/>
              </a:solidFill>
            </a:endParaRPr>
          </a:p>
          <a:p>
            <a:pPr marL="457200" lvl="1" indent="0">
              <a:buNone/>
            </a:pPr>
            <a:r>
              <a:rPr lang="en-US" dirty="0"/>
              <a:t>“…to chips please” would normally just be added to the next block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248275" y="3810001"/>
            <a:ext cx="2353945" cy="104235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261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AES 128 schematic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854" y="1765312"/>
            <a:ext cx="6759096" cy="451419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384917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1157</TotalTime>
  <Words>559</Words>
  <Application>Microsoft Office PowerPoint</Application>
  <PresentationFormat>Widescreen</PresentationFormat>
  <Paragraphs>122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Century Gothic</vt:lpstr>
      <vt:lpstr>Times New Roman</vt:lpstr>
      <vt:lpstr>Wingdings 3</vt:lpstr>
      <vt:lpstr>Wisp</vt:lpstr>
      <vt:lpstr>Implementing AES in Software </vt:lpstr>
      <vt:lpstr>Goal</vt:lpstr>
      <vt:lpstr>Steps to Writing a Program</vt:lpstr>
      <vt:lpstr>Advanced Encryption Standard (AES) </vt:lpstr>
      <vt:lpstr>AES</vt:lpstr>
      <vt:lpstr>AES Design</vt:lpstr>
      <vt:lpstr>AES</vt:lpstr>
      <vt:lpstr>Data Division</vt:lpstr>
      <vt:lpstr>AES 128 schematic</vt:lpstr>
      <vt:lpstr>Round Function</vt:lpstr>
      <vt:lpstr>ByteSub </vt:lpstr>
      <vt:lpstr>Shift Row</vt:lpstr>
      <vt:lpstr>Mix Column</vt:lpstr>
      <vt:lpstr>Code size/performance tradeoff</vt:lpstr>
      <vt:lpstr>AES in Hardware</vt:lpstr>
      <vt:lpstr>AES Psudo Code</vt:lpstr>
      <vt:lpstr>Assignment</vt:lpstr>
      <vt:lpstr>Assignment</vt:lpstr>
      <vt:lpstr>Assignment</vt:lpstr>
      <vt:lpstr>Assignment</vt:lpstr>
      <vt:lpstr> 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AES in Software</dc:title>
  <dc:creator>najme nazari</dc:creator>
  <cp:lastModifiedBy>Najme</cp:lastModifiedBy>
  <cp:revision>31</cp:revision>
  <dcterms:created xsi:type="dcterms:W3CDTF">2020-07-01T22:55:08Z</dcterms:created>
  <dcterms:modified xsi:type="dcterms:W3CDTF">2020-07-16T06:03:21Z</dcterms:modified>
</cp:coreProperties>
</file>